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4" d="100"/>
          <a:sy n="94" d="100"/>
        </p:scale>
        <p:origin x="-1808" y="-1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4CCB13-394E-40F7-BF6D-4E58B21BBFA7}" type="datetimeFigureOut">
              <a:rPr lang="en-US" smtClean="0"/>
              <a:t>1/18/18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3DB410-6AC6-442B-B9E6-34E609EB0D72}" type="slidenum">
              <a:rPr lang="en-US" smtClean="0"/>
              <a:t>‹#›</a:t>
            </a:fld>
            <a:endParaRPr lang="en-US"/>
          </a:p>
        </p:txBody>
      </p:sp>
    </p:spTree>
    <p:extLst>
      <p:ext uri="{BB962C8B-B14F-4D97-AF65-F5344CB8AC3E}">
        <p14:creationId xmlns:p14="http://schemas.microsoft.com/office/powerpoint/2010/main" val="3667375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3DB410-6AC6-442B-B9E6-34E609EB0D72}" type="slidenum">
              <a:rPr lang="en-US" smtClean="0"/>
              <a:t>5</a:t>
            </a:fld>
            <a:endParaRPr lang="en-US"/>
          </a:p>
        </p:txBody>
      </p:sp>
    </p:spTree>
    <p:extLst>
      <p:ext uri="{BB962C8B-B14F-4D97-AF65-F5344CB8AC3E}">
        <p14:creationId xmlns:p14="http://schemas.microsoft.com/office/powerpoint/2010/main" val="2525489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94632"/>
            <a:ext cx="7642726" cy="1644315"/>
          </a:xfrm>
        </p:spPr>
        <p:txBody>
          <a:bodyPr/>
          <a:lstStyle/>
          <a:p>
            <a:r>
              <a:rPr lang="en-US" dirty="0" smtClean="0">
                <a:latin typeface="Lucida Sans Typewriter"/>
                <a:cs typeface="Lucida Sans Typewriter"/>
              </a:rPr>
              <a:t>RED FOXES</a:t>
            </a:r>
            <a:endParaRPr lang="en-US" dirty="0">
              <a:latin typeface="Lucida Sans Typewriter"/>
              <a:cs typeface="Lucida Sans Typewriter"/>
            </a:endParaRPr>
          </a:p>
        </p:txBody>
      </p:sp>
      <p:sp>
        <p:nvSpPr>
          <p:cNvPr id="3" name="Subtitle 2"/>
          <p:cNvSpPr>
            <a:spLocks noGrp="1"/>
          </p:cNvSpPr>
          <p:nvPr>
            <p:ph type="subTitle" idx="1"/>
          </p:nvPr>
        </p:nvSpPr>
        <p:spPr>
          <a:xfrm>
            <a:off x="1371600" y="5307263"/>
            <a:ext cx="6400800" cy="828842"/>
          </a:xfrm>
        </p:spPr>
        <p:txBody>
          <a:bodyPr>
            <a:normAutofit/>
          </a:bodyPr>
          <a:lstStyle/>
          <a:p>
            <a:r>
              <a:rPr lang="en-US" dirty="0" smtClean="0"/>
              <a:t>BY KALLISTA MOODY</a:t>
            </a:r>
            <a:endParaRPr lang="en-US" dirty="0"/>
          </a:p>
        </p:txBody>
      </p:sp>
      <p:pic>
        <p:nvPicPr>
          <p:cNvPr id="4" name="Picture 3"/>
          <p:cNvPicPr>
            <a:picLocks noChangeAspect="1"/>
          </p:cNvPicPr>
          <p:nvPr/>
        </p:nvPicPr>
        <p:blipFill>
          <a:blip r:embed="rId2"/>
          <a:stretch>
            <a:fillRect/>
          </a:stretch>
        </p:blipFill>
        <p:spPr>
          <a:xfrm>
            <a:off x="2880894" y="1804737"/>
            <a:ext cx="3241842" cy="3241842"/>
          </a:xfrm>
          <a:prstGeom prst="rect">
            <a:avLst/>
          </a:prstGeom>
        </p:spPr>
      </p:pic>
    </p:spTree>
    <p:extLst>
      <p:ext uri="{BB962C8B-B14F-4D97-AF65-F5344CB8AC3E}">
        <p14:creationId xmlns:p14="http://schemas.microsoft.com/office/powerpoint/2010/main" val="220563635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257" y="201880"/>
            <a:ext cx="8621486" cy="6519553"/>
          </a:xfrm>
        </p:spPr>
        <p:txBody>
          <a:bodyPr>
            <a:noAutofit/>
          </a:bodyPr>
          <a:lstStyle/>
          <a:p>
            <a:pPr marL="0" indent="0">
              <a:buNone/>
            </a:pPr>
            <a:r>
              <a:rPr lang="en-US" sz="2400" dirty="0" smtClean="0">
                <a:latin typeface="Garamond" pitchFamily="18" charset="0"/>
                <a:cs typeface="American Typewriter Light"/>
              </a:rPr>
              <a:t>Basic facts </a:t>
            </a:r>
          </a:p>
          <a:p>
            <a:pPr marL="0" indent="0">
              <a:buNone/>
            </a:pPr>
            <a:endParaRPr lang="en-US" sz="2400" dirty="0" smtClean="0">
              <a:latin typeface="Garamond" pitchFamily="18" charset="0"/>
              <a:cs typeface="American Typewriter Light"/>
            </a:endParaRPr>
          </a:p>
          <a:p>
            <a:pPr marL="0" indent="0">
              <a:buNone/>
            </a:pPr>
            <a:r>
              <a:rPr lang="en-US" sz="2400" dirty="0" smtClean="0">
                <a:latin typeface="Garamond" pitchFamily="18" charset="0"/>
                <a:cs typeface="American Typewriter Light"/>
              </a:rPr>
              <a:t>At birth, red foxes are brown or gray…</a:t>
            </a:r>
          </a:p>
          <a:p>
            <a:pPr marL="0" indent="0">
              <a:buNone/>
            </a:pPr>
            <a:endParaRPr lang="en-US" sz="2400" dirty="0" smtClean="0">
              <a:latin typeface="American Typewriter Light"/>
              <a:cs typeface="American Typewriter Light"/>
            </a:endParaRPr>
          </a:p>
          <a:p>
            <a:pPr marL="0" indent="0">
              <a:buNone/>
            </a:pPr>
            <a:r>
              <a:rPr lang="en-US" sz="2400" dirty="0" smtClean="0">
                <a:latin typeface="Garamond" pitchFamily="18" charset="0"/>
                <a:cs typeface="American Typewriter Light"/>
              </a:rPr>
              <a:t>…And some grow to be golden, </a:t>
            </a:r>
          </a:p>
          <a:p>
            <a:pPr marL="0" indent="0">
              <a:buNone/>
            </a:pPr>
            <a:r>
              <a:rPr lang="en-US" sz="2400" dirty="0" smtClean="0">
                <a:latin typeface="Garamond" pitchFamily="18" charset="0"/>
                <a:cs typeface="American Typewriter Light"/>
              </a:rPr>
              <a:t>silver, black, or reddish-brown.</a:t>
            </a:r>
          </a:p>
          <a:p>
            <a:pPr marL="0" indent="0">
              <a:buNone/>
            </a:pPr>
            <a:endParaRPr lang="en-US" sz="2400" dirty="0">
              <a:latin typeface="Garamond" pitchFamily="18" charset="0"/>
              <a:cs typeface="American Typewriter Light"/>
            </a:endParaRPr>
          </a:p>
          <a:p>
            <a:pPr marL="0" indent="0">
              <a:buNone/>
            </a:pPr>
            <a:r>
              <a:rPr lang="en-US" sz="2400" dirty="0" smtClean="0">
                <a:latin typeface="Garamond" pitchFamily="18" charset="0"/>
                <a:cs typeface="American Typewriter Light"/>
              </a:rPr>
              <a:t>In winter red foxes meet to mate, and in March the vixen gives birth to 2-12 kits.</a:t>
            </a:r>
          </a:p>
          <a:p>
            <a:pPr marL="0" indent="0" algn="r">
              <a:buNone/>
            </a:pPr>
            <a:r>
              <a:rPr lang="en-US" sz="2400" dirty="0" smtClean="0">
                <a:latin typeface="Garamond" pitchFamily="18" charset="0"/>
                <a:cs typeface="American Typewriter Light"/>
              </a:rPr>
              <a:t>Red foxes are mammals and omnivores. </a:t>
            </a:r>
          </a:p>
          <a:p>
            <a:pPr marL="0" indent="0" algn="r">
              <a:buNone/>
            </a:pPr>
            <a:r>
              <a:rPr lang="en-US" sz="2400" dirty="0" smtClean="0">
                <a:latin typeface="Garamond" pitchFamily="18" charset="0"/>
                <a:cs typeface="American Typewriter Light"/>
              </a:rPr>
              <a:t>They are most active at night. </a:t>
            </a:r>
          </a:p>
          <a:p>
            <a:pPr marL="0" indent="0" algn="r">
              <a:buNone/>
            </a:pPr>
            <a:r>
              <a:rPr lang="en-US" sz="2400" dirty="0" smtClean="0">
                <a:latin typeface="Garamond" pitchFamily="18" charset="0"/>
                <a:cs typeface="American Typewriter Light"/>
              </a:rPr>
              <a:t>Generally, they live 2-4 years </a:t>
            </a:r>
          </a:p>
          <a:p>
            <a:pPr marL="0" indent="0" algn="r">
              <a:buNone/>
            </a:pPr>
            <a:r>
              <a:rPr lang="en-US" sz="2400" dirty="0" smtClean="0">
                <a:latin typeface="Garamond" pitchFamily="18" charset="0"/>
                <a:cs typeface="American Typewriter Light"/>
              </a:rPr>
              <a:t>in the wild and weigh 6.5 </a:t>
            </a:r>
          </a:p>
          <a:p>
            <a:pPr marL="0" indent="0" algn="r">
              <a:buNone/>
            </a:pPr>
            <a:r>
              <a:rPr lang="en-US" sz="2400" dirty="0" smtClean="0">
                <a:latin typeface="Garamond" pitchFamily="18" charset="0"/>
                <a:cs typeface="American Typewriter Light"/>
              </a:rPr>
              <a:t>to 24 pounds.</a:t>
            </a:r>
            <a:endParaRPr lang="en-US" sz="2400" dirty="0">
              <a:latin typeface="Garamond" pitchFamily="18" charset="0"/>
              <a:cs typeface="American Typewriter Light"/>
            </a:endParaRP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67646" y="391886"/>
            <a:ext cx="3098718" cy="262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8753" y="4123396"/>
            <a:ext cx="3895108" cy="259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3724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758" y="235526"/>
            <a:ext cx="8550234" cy="6485907"/>
          </a:xfrm>
        </p:spPr>
        <p:txBody>
          <a:bodyPr>
            <a:normAutofit fontScale="85000" lnSpcReduction="20000"/>
          </a:bodyPr>
          <a:lstStyle/>
          <a:p>
            <a:pPr marL="0" indent="0">
              <a:buNone/>
            </a:pPr>
            <a:r>
              <a:rPr lang="en-US" sz="3100" dirty="0">
                <a:latin typeface="Garamond" pitchFamily="18" charset="0"/>
              </a:rPr>
              <a:t>h</a:t>
            </a:r>
            <a:r>
              <a:rPr lang="en-US" sz="3100" dirty="0" smtClean="0">
                <a:latin typeface="Garamond" pitchFamily="18" charset="0"/>
              </a:rPr>
              <a:t>abitat</a:t>
            </a:r>
          </a:p>
          <a:p>
            <a:pPr marL="0" indent="0">
              <a:buNone/>
            </a:pPr>
            <a:r>
              <a:rPr lang="en-US" sz="2800" dirty="0" smtClean="0">
                <a:latin typeface="Garamond" pitchFamily="18" charset="0"/>
              </a:rPr>
              <a:t>Red foxes inhabit the northern hemisphere in Eurasia, North America, North Africa, The Arctic Circle, and Australia.  Red Foxes live in forests,                                                                        f                                         </a:t>
            </a:r>
            <a:endParaRPr lang="en-US" sz="2400" dirty="0" smtClean="0">
              <a:latin typeface="Garamond" pitchFamily="18" charset="0"/>
            </a:endParaRPr>
          </a:p>
          <a:p>
            <a:pPr marL="0" indent="0">
              <a:buNone/>
            </a:pPr>
            <a:r>
              <a:rPr lang="en-US" sz="2400" dirty="0" smtClean="0">
                <a:latin typeface="Garamond" pitchFamily="18" charset="0"/>
              </a:rPr>
              <a:t>                                                  </a:t>
            </a:r>
            <a:r>
              <a:rPr lang="en-US" sz="2800" dirty="0" smtClean="0">
                <a:latin typeface="Garamond" pitchFamily="18" charset="0"/>
              </a:rPr>
              <a:t>grasslands,</a:t>
            </a:r>
          </a:p>
          <a:p>
            <a:pPr marL="0" indent="0">
              <a:buNone/>
            </a:pPr>
            <a:r>
              <a:rPr lang="en-US" sz="2800" dirty="0" smtClean="0">
                <a:latin typeface="Garamond" pitchFamily="18" charset="0"/>
              </a:rPr>
              <a:t>                                  </a:t>
            </a:r>
          </a:p>
          <a:p>
            <a:pPr marL="0" indent="0">
              <a:buNone/>
            </a:pPr>
            <a:r>
              <a:rPr lang="en-US" sz="2400" dirty="0">
                <a:latin typeface="Garamond" pitchFamily="18" charset="0"/>
              </a:rPr>
              <a:t> </a:t>
            </a:r>
            <a:r>
              <a:rPr lang="en-US" sz="2400" dirty="0" smtClean="0">
                <a:latin typeface="Garamond" pitchFamily="18" charset="0"/>
              </a:rPr>
              <a:t>                                       </a:t>
            </a:r>
          </a:p>
          <a:p>
            <a:pPr marL="0" indent="0">
              <a:buNone/>
            </a:pPr>
            <a:endParaRPr lang="en-US" sz="2400" dirty="0">
              <a:latin typeface="Garamond" pitchFamily="18" charset="0"/>
            </a:endParaRPr>
          </a:p>
          <a:p>
            <a:pPr marL="0" indent="0">
              <a:buNone/>
            </a:pPr>
            <a:r>
              <a:rPr lang="en-US" sz="2400" dirty="0" smtClean="0">
                <a:latin typeface="Garamond" pitchFamily="18" charset="0"/>
              </a:rPr>
              <a:t>                                                  </a:t>
            </a:r>
            <a:r>
              <a:rPr lang="en-US" sz="2800" dirty="0" smtClean="0">
                <a:latin typeface="Garamond" pitchFamily="18" charset="0"/>
              </a:rPr>
              <a:t>mountains,</a:t>
            </a:r>
          </a:p>
          <a:p>
            <a:pPr marL="0" indent="0">
              <a:buNone/>
            </a:pPr>
            <a:r>
              <a:rPr lang="en-US" sz="2400" dirty="0" smtClean="0">
                <a:latin typeface="Garamond" pitchFamily="18" charset="0"/>
              </a:rPr>
              <a:t>                                           </a:t>
            </a:r>
          </a:p>
          <a:p>
            <a:pPr marL="0" indent="0">
              <a:buNone/>
            </a:pPr>
            <a:r>
              <a:rPr lang="en-US" sz="2400" dirty="0">
                <a:latin typeface="Garamond" pitchFamily="18" charset="0"/>
              </a:rPr>
              <a:t> </a:t>
            </a:r>
            <a:r>
              <a:rPr lang="en-US" sz="2400" dirty="0" smtClean="0">
                <a:latin typeface="Garamond" pitchFamily="18" charset="0"/>
              </a:rPr>
              <a:t>                                   </a:t>
            </a:r>
          </a:p>
          <a:p>
            <a:pPr marL="0" indent="0">
              <a:buNone/>
            </a:pPr>
            <a:r>
              <a:rPr lang="en-US" sz="2400" dirty="0">
                <a:latin typeface="Garamond" pitchFamily="18" charset="0"/>
              </a:rPr>
              <a:t> </a:t>
            </a:r>
            <a:r>
              <a:rPr lang="en-US" sz="2400" dirty="0" smtClean="0">
                <a:latin typeface="Garamond" pitchFamily="18" charset="0"/>
              </a:rPr>
              <a:t>                                     </a:t>
            </a:r>
          </a:p>
          <a:p>
            <a:pPr marL="0" indent="0">
              <a:buNone/>
            </a:pPr>
            <a:r>
              <a:rPr lang="en-US" sz="2400" dirty="0">
                <a:latin typeface="Garamond" pitchFamily="18" charset="0"/>
              </a:rPr>
              <a:t> </a:t>
            </a:r>
            <a:r>
              <a:rPr lang="en-US" sz="2400" dirty="0" smtClean="0">
                <a:latin typeface="Garamond" pitchFamily="18" charset="0"/>
              </a:rPr>
              <a:t>                                                </a:t>
            </a:r>
            <a:r>
              <a:rPr lang="en-US" sz="2800" dirty="0" smtClean="0">
                <a:latin typeface="Garamond" pitchFamily="18" charset="0"/>
              </a:rPr>
              <a:t>and deserts.</a:t>
            </a:r>
          </a:p>
          <a:p>
            <a:pPr marL="0" indent="0">
              <a:buNone/>
            </a:pPr>
            <a:endParaRPr lang="en-US" sz="2400" dirty="0" smtClean="0">
              <a:latin typeface="Garamond" pitchFamily="18" charset="0"/>
            </a:endParaRPr>
          </a:p>
          <a:p>
            <a:pPr marL="0" indent="0">
              <a:buNone/>
            </a:pPr>
            <a:endParaRPr lang="en-US" sz="2800" dirty="0" smtClean="0">
              <a:latin typeface="Garamond" pitchFamily="18" charset="0"/>
            </a:endParaRPr>
          </a:p>
          <a:p>
            <a:pPr marL="0" indent="0">
              <a:buNone/>
            </a:pPr>
            <a:r>
              <a:rPr lang="en-US" sz="2800" dirty="0" smtClean="0">
                <a:latin typeface="Garamond" pitchFamily="18" charset="0"/>
              </a:rPr>
              <a:t>Red foxes also live among humans.</a:t>
            </a:r>
          </a:p>
          <a:p>
            <a:pPr marL="0" indent="0">
              <a:buNone/>
            </a:pPr>
            <a:r>
              <a:rPr lang="en-US" sz="2800" dirty="0" smtClean="0">
                <a:latin typeface="Garamond" pitchFamily="18" charset="0"/>
              </a:rPr>
              <a:t>     They have been spotted in many city </a:t>
            </a:r>
          </a:p>
          <a:p>
            <a:pPr marL="0" indent="0">
              <a:buNone/>
            </a:pPr>
            <a:r>
              <a:rPr lang="en-US" sz="2800" dirty="0" smtClean="0">
                <a:latin typeface="Garamond" pitchFamily="18" charset="0"/>
              </a:rPr>
              <a:t>            centers. In captivity they </a:t>
            </a:r>
          </a:p>
          <a:p>
            <a:pPr marL="0" indent="0">
              <a:buNone/>
            </a:pPr>
            <a:r>
              <a:rPr lang="en-US" sz="2800" dirty="0" smtClean="0">
                <a:latin typeface="Garamond" pitchFamily="18" charset="0"/>
              </a:rPr>
              <a:t>can live up to 15 years, similar to dogs. </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67552" y="1277201"/>
            <a:ext cx="3272010" cy="2706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5068" y="1253601"/>
            <a:ext cx="2643762" cy="194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67552" y="4296479"/>
            <a:ext cx="3333004" cy="2220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08757" y="3415388"/>
            <a:ext cx="2660073" cy="1762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92851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353" y="121186"/>
            <a:ext cx="8692309" cy="6544019"/>
          </a:xfrm>
        </p:spPr>
        <p:txBody>
          <a:bodyPr>
            <a:normAutofit lnSpcReduction="10000"/>
          </a:bodyPr>
          <a:lstStyle/>
          <a:p>
            <a:pPr marL="0" indent="0">
              <a:buNone/>
            </a:pPr>
            <a:r>
              <a:rPr lang="en-US" sz="2400" dirty="0">
                <a:latin typeface="Garamond" pitchFamily="18" charset="0"/>
              </a:rPr>
              <a:t>h</a:t>
            </a:r>
            <a:r>
              <a:rPr lang="en-US" sz="2400" dirty="0" smtClean="0">
                <a:latin typeface="Garamond" pitchFamily="18" charset="0"/>
              </a:rPr>
              <a:t>abitat continued</a:t>
            </a:r>
          </a:p>
          <a:p>
            <a:pPr marL="0" indent="0">
              <a:buNone/>
            </a:pPr>
            <a:r>
              <a:rPr lang="en-US" sz="2400" dirty="0" smtClean="0">
                <a:latin typeface="Garamond" pitchFamily="18" charset="0"/>
              </a:rPr>
              <a:t>Foxes live in dens that they dig, or have been</a:t>
            </a:r>
          </a:p>
          <a:p>
            <a:pPr marL="0" indent="0">
              <a:buNone/>
            </a:pPr>
            <a:r>
              <a:rPr lang="en-US" sz="2400" dirty="0" smtClean="0">
                <a:latin typeface="Garamond" pitchFamily="18" charset="0"/>
              </a:rPr>
              <a:t>previously occupied by a woodchuck, badger, </a:t>
            </a:r>
          </a:p>
          <a:p>
            <a:pPr marL="0" indent="0">
              <a:buNone/>
            </a:pPr>
            <a:r>
              <a:rPr lang="en-US" sz="2400" dirty="0" smtClean="0">
                <a:latin typeface="Garamond" pitchFamily="18" charset="0"/>
              </a:rPr>
              <a:t>etc. If they are living near humans, they will </a:t>
            </a:r>
          </a:p>
          <a:p>
            <a:pPr marL="0" indent="0">
              <a:buNone/>
            </a:pPr>
            <a:r>
              <a:rPr lang="en-US" sz="2400" dirty="0">
                <a:latin typeface="Garamond" pitchFamily="18" charset="0"/>
              </a:rPr>
              <a:t>e</a:t>
            </a:r>
            <a:r>
              <a:rPr lang="en-US" sz="2400" dirty="0" smtClean="0">
                <a:latin typeface="Garamond" pitchFamily="18" charset="0"/>
              </a:rPr>
              <a:t>at trash </a:t>
            </a:r>
            <a:r>
              <a:rPr lang="en-US" sz="2400" dirty="0" smtClean="0">
                <a:latin typeface="Garamond" pitchFamily="18" charset="0"/>
              </a:rPr>
              <a:t>and pet food. Red foxes are in </a:t>
            </a:r>
            <a:endParaRPr lang="en-US" sz="2400" dirty="0" smtClean="0">
              <a:latin typeface="Garamond" pitchFamily="18" charset="0"/>
            </a:endParaRPr>
          </a:p>
          <a:p>
            <a:pPr marL="0" indent="0">
              <a:buNone/>
            </a:pPr>
            <a:r>
              <a:rPr lang="en-US" sz="2400" dirty="0" smtClean="0">
                <a:latin typeface="Garamond" pitchFamily="18" charset="0"/>
              </a:rPr>
              <a:t>danger </a:t>
            </a:r>
            <a:r>
              <a:rPr lang="en-US" sz="2400" dirty="0" smtClean="0">
                <a:latin typeface="Garamond" pitchFamily="18" charset="0"/>
              </a:rPr>
              <a:t>of becoming extinct. People trap them </a:t>
            </a:r>
          </a:p>
          <a:p>
            <a:pPr marL="0" indent="0">
              <a:buNone/>
            </a:pPr>
            <a:r>
              <a:rPr lang="en-US" sz="2400" dirty="0" smtClean="0">
                <a:latin typeface="Garamond" pitchFamily="18" charset="0"/>
              </a:rPr>
              <a:t>for their long and soft fur. Fox pelts are very </a:t>
            </a:r>
          </a:p>
          <a:p>
            <a:pPr marL="0" indent="0">
              <a:buNone/>
            </a:pPr>
            <a:r>
              <a:rPr lang="en-US" sz="2400" dirty="0" smtClean="0">
                <a:latin typeface="Garamond" pitchFamily="18" charset="0"/>
              </a:rPr>
              <a:t>valuable, and the animals are raised on fur farms. </a:t>
            </a:r>
          </a:p>
          <a:p>
            <a:pPr marL="0" indent="0">
              <a:buNone/>
            </a:pPr>
            <a:r>
              <a:rPr lang="en-US" sz="2400" dirty="0" smtClean="0">
                <a:latin typeface="Garamond" pitchFamily="18" charset="0"/>
              </a:rPr>
              <a:t>                                         In some states it is legal to own foxes, and  </a:t>
            </a:r>
          </a:p>
          <a:p>
            <a:pPr marL="0" indent="0">
              <a:buNone/>
            </a:pPr>
            <a:r>
              <a:rPr lang="en-US" sz="2400" dirty="0" smtClean="0">
                <a:latin typeface="Garamond" pitchFamily="18" charset="0"/>
              </a:rPr>
              <a:t>                                           sometimes they’re </a:t>
            </a:r>
          </a:p>
          <a:p>
            <a:pPr marL="0" indent="0">
              <a:buNone/>
            </a:pPr>
            <a:r>
              <a:rPr lang="en-US" sz="2400" dirty="0">
                <a:latin typeface="Garamond" pitchFamily="18" charset="0"/>
              </a:rPr>
              <a:t> </a:t>
            </a:r>
            <a:r>
              <a:rPr lang="en-US" sz="2400" dirty="0" smtClean="0">
                <a:latin typeface="Garamond" pitchFamily="18" charset="0"/>
              </a:rPr>
              <a:t>                                           rescued from fur </a:t>
            </a:r>
          </a:p>
          <a:p>
            <a:pPr marL="0" indent="0">
              <a:buNone/>
            </a:pPr>
            <a:r>
              <a:rPr lang="en-US" sz="2400" dirty="0">
                <a:latin typeface="Garamond" pitchFamily="18" charset="0"/>
              </a:rPr>
              <a:t> </a:t>
            </a:r>
            <a:r>
              <a:rPr lang="en-US" sz="2400" dirty="0" smtClean="0">
                <a:latin typeface="Garamond" pitchFamily="18" charset="0"/>
              </a:rPr>
              <a:t>                                                   farms</a:t>
            </a:r>
            <a:r>
              <a:rPr lang="en-US" sz="2400" dirty="0">
                <a:latin typeface="Garamond" pitchFamily="18" charset="0"/>
              </a:rPr>
              <a:t>.</a:t>
            </a:r>
            <a:endParaRPr lang="en-US" sz="2400" dirty="0" smtClean="0">
              <a:latin typeface="Garamond" pitchFamily="18" charset="0"/>
            </a:endParaRPr>
          </a:p>
          <a:p>
            <a:pPr marL="0" indent="0">
              <a:buNone/>
            </a:pPr>
            <a:r>
              <a:rPr lang="en-US" sz="2400" dirty="0" smtClean="0">
                <a:latin typeface="Garamond" pitchFamily="18" charset="0"/>
              </a:rPr>
              <a:t>                                          Red foxes can form </a:t>
            </a:r>
          </a:p>
          <a:p>
            <a:pPr marL="0" indent="0">
              <a:buNone/>
            </a:pPr>
            <a:r>
              <a:rPr lang="en-US" sz="2400" dirty="0" smtClean="0">
                <a:latin typeface="Garamond" pitchFamily="18" charset="0"/>
              </a:rPr>
              <a:t>                                         bonds with dogs and</a:t>
            </a:r>
          </a:p>
          <a:p>
            <a:pPr marL="0" indent="0">
              <a:buNone/>
            </a:pPr>
            <a:r>
              <a:rPr lang="en-US" sz="2400" dirty="0">
                <a:latin typeface="Garamond" pitchFamily="18" charset="0"/>
              </a:rPr>
              <a:t> </a:t>
            </a:r>
            <a:r>
              <a:rPr lang="en-US" sz="2400" dirty="0" smtClean="0">
                <a:latin typeface="Garamond" pitchFamily="18" charset="0"/>
              </a:rPr>
              <a:t>                                        </a:t>
            </a:r>
            <a:r>
              <a:rPr lang="en-US" sz="2400" dirty="0">
                <a:latin typeface="Garamond" pitchFamily="18" charset="0"/>
              </a:rPr>
              <a:t> </a:t>
            </a:r>
            <a:r>
              <a:rPr lang="en-US" sz="2400" dirty="0" smtClean="0">
                <a:latin typeface="Garamond" pitchFamily="18" charset="0"/>
              </a:rPr>
              <a:t>cats, even dogs bred</a:t>
            </a:r>
          </a:p>
          <a:p>
            <a:pPr marL="0" indent="0">
              <a:buNone/>
            </a:pPr>
            <a:r>
              <a:rPr lang="en-US" sz="2400" dirty="0">
                <a:latin typeface="Garamond" pitchFamily="18" charset="0"/>
              </a:rPr>
              <a:t> </a:t>
            </a:r>
            <a:r>
              <a:rPr lang="en-US" sz="2400" dirty="0" smtClean="0">
                <a:latin typeface="Garamond" pitchFamily="18" charset="0"/>
              </a:rPr>
              <a:t>                                            for fox hunting.</a:t>
            </a:r>
            <a:endParaRPr lang="en-US" sz="2400" dirty="0">
              <a:latin typeface="Garamond" pitchFamily="18" charset="0"/>
            </a:endParaRP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1951" y="3542000"/>
            <a:ext cx="3186926" cy="3149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63560" y="121186"/>
            <a:ext cx="2957114" cy="2957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5820" y="3706891"/>
            <a:ext cx="2984854" cy="2984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49887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572" y="96982"/>
            <a:ext cx="8868592" cy="6636327"/>
          </a:xfrm>
        </p:spPr>
        <p:txBody>
          <a:bodyPr>
            <a:normAutofit lnSpcReduction="10000"/>
          </a:bodyPr>
          <a:lstStyle/>
          <a:p>
            <a:pPr marL="0" indent="0">
              <a:buNone/>
            </a:pPr>
            <a:r>
              <a:rPr lang="en-US" sz="2400" dirty="0">
                <a:latin typeface="Garamond" pitchFamily="18" charset="0"/>
              </a:rPr>
              <a:t>d</a:t>
            </a:r>
            <a:r>
              <a:rPr lang="en-US" sz="2400" dirty="0" smtClean="0">
                <a:latin typeface="Garamond" pitchFamily="18" charset="0"/>
              </a:rPr>
              <a:t>iet</a:t>
            </a:r>
          </a:p>
          <a:p>
            <a:pPr marL="0" indent="0">
              <a:buNone/>
            </a:pPr>
            <a:r>
              <a:rPr lang="en-US" sz="2400" dirty="0" smtClean="0">
                <a:latin typeface="Garamond" pitchFamily="18" charset="0"/>
              </a:rPr>
              <a:t>A Red fox’s diet is very diverse. They eat rodents, rabbits, birds, small game, eggs, fruits, berries, veggies, fish, frogs, crickets, caterpillars, crayfish, beetles, grasses, and even worms. They store their food when full.</a:t>
            </a:r>
            <a:endParaRPr lang="en-US" sz="2400" dirty="0">
              <a:latin typeface="Garamond" pitchFamily="18" charset="0"/>
            </a:endParaRPr>
          </a:p>
          <a:p>
            <a:pPr marL="0" indent="0">
              <a:buNone/>
            </a:pPr>
            <a:endParaRPr lang="en-US" sz="2400" dirty="0" smtClean="0">
              <a:latin typeface="Garamond" pitchFamily="18" charset="0"/>
            </a:endParaRPr>
          </a:p>
          <a:p>
            <a:pPr marL="0" indent="0">
              <a:buNone/>
            </a:pPr>
            <a:endParaRPr lang="en-US" sz="2400" dirty="0" smtClean="0">
              <a:latin typeface="Garamond" pitchFamily="18" charset="0"/>
            </a:endParaRPr>
          </a:p>
          <a:p>
            <a:pPr marL="0" indent="0">
              <a:buNone/>
            </a:pPr>
            <a:endParaRPr lang="en-US" sz="2400" dirty="0">
              <a:latin typeface="Garamond" pitchFamily="18" charset="0"/>
            </a:endParaRPr>
          </a:p>
          <a:p>
            <a:pPr marL="0" indent="0">
              <a:buNone/>
            </a:pPr>
            <a:endParaRPr lang="en-US" sz="2400" dirty="0" smtClean="0">
              <a:latin typeface="Garamond" pitchFamily="18" charset="0"/>
            </a:endParaRPr>
          </a:p>
          <a:p>
            <a:pPr marL="0" indent="0">
              <a:buNone/>
            </a:pPr>
            <a:endParaRPr lang="en-US" sz="2400" dirty="0">
              <a:latin typeface="Garamond" pitchFamily="18" charset="0"/>
            </a:endParaRPr>
          </a:p>
          <a:p>
            <a:pPr marL="0" indent="0">
              <a:buNone/>
            </a:pPr>
            <a:r>
              <a:rPr lang="en-US" sz="2400" dirty="0">
                <a:latin typeface="Garamond" pitchFamily="18" charset="0"/>
              </a:rPr>
              <a:t>o</a:t>
            </a:r>
            <a:r>
              <a:rPr lang="en-US" sz="2400" dirty="0" smtClean="0">
                <a:latin typeface="Garamond" pitchFamily="18" charset="0"/>
              </a:rPr>
              <a:t>ther facts</a:t>
            </a:r>
          </a:p>
          <a:p>
            <a:pPr marL="0" indent="0">
              <a:buNone/>
            </a:pPr>
            <a:r>
              <a:rPr lang="en-US" sz="2400" dirty="0" smtClean="0">
                <a:latin typeface="Garamond" pitchFamily="18" charset="0"/>
              </a:rPr>
              <a:t>…Red foxes are well known for being cunning and intelligent.</a:t>
            </a:r>
          </a:p>
          <a:p>
            <a:pPr marL="0" indent="0">
              <a:buNone/>
            </a:pPr>
            <a:r>
              <a:rPr lang="en-US" sz="2400" dirty="0" smtClean="0">
                <a:latin typeface="Garamond" pitchFamily="18" charset="0"/>
              </a:rPr>
              <a:t>…One of the main characteristics of a Red fox is their tail; or brush. They use it to communicate, keep warm, and for balance.</a:t>
            </a:r>
            <a:endParaRPr lang="en-US" sz="2400" dirty="0">
              <a:latin typeface="Garamond" pitchFamily="18" charset="0"/>
            </a:endParaRPr>
          </a:p>
          <a:p>
            <a:pPr marL="0" indent="0">
              <a:buNone/>
            </a:pPr>
            <a:r>
              <a:rPr lang="en-US" sz="2400" dirty="0" smtClean="0">
                <a:latin typeface="Garamond" pitchFamily="18" charset="0"/>
              </a:rPr>
              <a:t>…Red </a:t>
            </a:r>
            <a:r>
              <a:rPr lang="en-US" sz="2400" dirty="0" smtClean="0">
                <a:latin typeface="Garamond" pitchFamily="18" charset="0"/>
              </a:rPr>
              <a:t>fox’s </a:t>
            </a:r>
            <a:r>
              <a:rPr lang="en-US" sz="2400" dirty="0" smtClean="0">
                <a:latin typeface="Garamond" pitchFamily="18" charset="0"/>
              </a:rPr>
              <a:t>main enemies are humans, but coyotes, bears, wolves, and mountain lions also pose a threat especially if engaged in a fight regarding food or territory.</a:t>
            </a:r>
          </a:p>
          <a:p>
            <a:pPr marL="0" indent="0">
              <a:buNone/>
            </a:pPr>
            <a:endParaRPr lang="en-US" sz="2400" dirty="0" smtClean="0">
              <a:latin typeface="Garamond"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2288" y="1907848"/>
            <a:ext cx="2714625"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76913" y="1907848"/>
            <a:ext cx="3256251" cy="20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64572" y="1907783"/>
            <a:ext cx="2897716" cy="203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46982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093" y="124692"/>
            <a:ext cx="8800380" cy="6580908"/>
          </a:xfrm>
        </p:spPr>
        <p:txBody>
          <a:bodyPr>
            <a:normAutofit/>
          </a:bodyPr>
          <a:lstStyle/>
          <a:p>
            <a:pPr marL="0" indent="0">
              <a:buNone/>
            </a:pPr>
            <a:r>
              <a:rPr lang="en-US" sz="2400" dirty="0" smtClean="0">
                <a:latin typeface="Garamond" pitchFamily="18" charset="0"/>
              </a:rPr>
              <a:t>    </a:t>
            </a:r>
          </a:p>
          <a:p>
            <a:pPr marL="0" indent="0">
              <a:buNone/>
            </a:pPr>
            <a:r>
              <a:rPr lang="en-US" sz="2400" dirty="0" smtClean="0">
                <a:latin typeface="Garamond" pitchFamily="18" charset="0"/>
              </a:rPr>
              <a:t> reasons I picked red foxes</a:t>
            </a:r>
            <a:endParaRPr lang="en-US" sz="2400" dirty="0">
              <a:latin typeface="Garamond" pitchFamily="18" charset="0"/>
            </a:endParaRPr>
          </a:p>
          <a:p>
            <a:pPr marL="0" indent="0">
              <a:buNone/>
            </a:pPr>
            <a:endParaRPr lang="en-US" sz="2400" u="sng" dirty="0" smtClean="0">
              <a:latin typeface="Garamond" pitchFamily="18" charset="0"/>
            </a:endParaRPr>
          </a:p>
          <a:p>
            <a:pPr marL="0" indent="0">
              <a:buNone/>
            </a:pPr>
            <a:r>
              <a:rPr lang="en-US" sz="2400" dirty="0" smtClean="0">
                <a:latin typeface="Garamond" pitchFamily="18" charset="0"/>
              </a:rPr>
              <a:t>     </a:t>
            </a:r>
            <a:r>
              <a:rPr lang="en-US" sz="2400" dirty="0" smtClean="0">
                <a:latin typeface="Garamond" pitchFamily="18" charset="0"/>
              </a:rPr>
              <a:t> Red </a:t>
            </a:r>
            <a:r>
              <a:rPr lang="en-US" sz="2400" dirty="0" smtClean="0">
                <a:latin typeface="Garamond" pitchFamily="18" charset="0"/>
              </a:rPr>
              <a:t>foxes are very </a:t>
            </a:r>
            <a:endParaRPr lang="en-US" sz="2400" dirty="0">
              <a:latin typeface="Garamond" pitchFamily="18" charset="0"/>
            </a:endParaRPr>
          </a:p>
          <a:p>
            <a:pPr marL="0" indent="0">
              <a:buNone/>
            </a:pPr>
            <a:r>
              <a:rPr lang="en-US" sz="2400" dirty="0" smtClean="0">
                <a:latin typeface="Garamond" pitchFamily="18" charset="0"/>
              </a:rPr>
              <a:t>  intelligent and are such </a:t>
            </a:r>
          </a:p>
          <a:p>
            <a:pPr marL="0" indent="0">
              <a:buNone/>
            </a:pPr>
            <a:r>
              <a:rPr lang="en-US" sz="2400" dirty="0" smtClean="0">
                <a:latin typeface="Garamond" pitchFamily="18" charset="0"/>
              </a:rPr>
              <a:t>     interesting </a:t>
            </a:r>
            <a:r>
              <a:rPr lang="en-US" sz="2400" dirty="0" smtClean="0">
                <a:latin typeface="Garamond" pitchFamily="18" charset="0"/>
              </a:rPr>
              <a:t>animals, </a:t>
            </a:r>
            <a:r>
              <a:rPr lang="en-US" sz="2400" dirty="0" smtClean="0">
                <a:latin typeface="Garamond" pitchFamily="18" charset="0"/>
              </a:rPr>
              <a:t>and</a:t>
            </a:r>
          </a:p>
          <a:p>
            <a:pPr marL="0" indent="0">
              <a:buNone/>
            </a:pPr>
            <a:r>
              <a:rPr lang="en-US" sz="2400" dirty="0" smtClean="0">
                <a:latin typeface="Garamond" pitchFamily="18" charset="0"/>
              </a:rPr>
              <a:t> </a:t>
            </a:r>
            <a:r>
              <a:rPr lang="en-US" sz="2400" dirty="0" smtClean="0">
                <a:latin typeface="Garamond" pitchFamily="18" charset="0"/>
              </a:rPr>
              <a:t> there </a:t>
            </a:r>
            <a:r>
              <a:rPr lang="en-US" sz="2400" dirty="0" smtClean="0">
                <a:latin typeface="Garamond" pitchFamily="18" charset="0"/>
              </a:rPr>
              <a:t>is so much to learn </a:t>
            </a:r>
          </a:p>
          <a:p>
            <a:pPr marL="0" indent="0">
              <a:buNone/>
            </a:pPr>
            <a:r>
              <a:rPr lang="en-US" sz="2400" dirty="0" smtClean="0">
                <a:latin typeface="Garamond" pitchFamily="18" charset="0"/>
              </a:rPr>
              <a:t>    about them. I find it </a:t>
            </a:r>
          </a:p>
          <a:p>
            <a:pPr marL="0" indent="0">
              <a:buNone/>
            </a:pPr>
            <a:r>
              <a:rPr lang="en-US" sz="2400" dirty="0" smtClean="0">
                <a:latin typeface="Garamond" pitchFamily="18" charset="0"/>
              </a:rPr>
              <a:t>  </a:t>
            </a:r>
            <a:r>
              <a:rPr lang="en-US" sz="2400" dirty="0" smtClean="0">
                <a:latin typeface="Garamond" pitchFamily="18" charset="0"/>
              </a:rPr>
              <a:t> interesting </a:t>
            </a:r>
            <a:r>
              <a:rPr lang="en-US" sz="2400" dirty="0" smtClean="0">
                <a:latin typeface="Garamond" pitchFamily="18" charset="0"/>
              </a:rPr>
              <a:t>that they are </a:t>
            </a:r>
          </a:p>
          <a:p>
            <a:pPr marL="0" indent="0">
              <a:buNone/>
            </a:pPr>
            <a:r>
              <a:rPr lang="en-US" sz="2400" dirty="0" smtClean="0">
                <a:latin typeface="Garamond" pitchFamily="18" charset="0"/>
              </a:rPr>
              <a:t>more closely related to cats </a:t>
            </a:r>
          </a:p>
          <a:p>
            <a:pPr marL="0" indent="0">
              <a:buNone/>
            </a:pPr>
            <a:r>
              <a:rPr lang="en-US" sz="2400" dirty="0" smtClean="0">
                <a:latin typeface="Garamond" pitchFamily="18" charset="0"/>
              </a:rPr>
              <a:t>        versus dogs, and </a:t>
            </a:r>
            <a:endParaRPr lang="en-US" sz="2400" dirty="0">
              <a:latin typeface="Garamond" pitchFamily="18" charset="0"/>
            </a:endParaRPr>
          </a:p>
          <a:p>
            <a:pPr marL="0" indent="0">
              <a:buNone/>
            </a:pPr>
            <a:r>
              <a:rPr lang="en-US" sz="2400" dirty="0" smtClean="0">
                <a:latin typeface="Garamond" pitchFamily="18" charset="0"/>
              </a:rPr>
              <a:t> I’m curious to learn more </a:t>
            </a:r>
          </a:p>
          <a:p>
            <a:pPr marL="0" indent="0">
              <a:buNone/>
            </a:pPr>
            <a:r>
              <a:rPr lang="en-US" sz="2400" dirty="0" smtClean="0">
                <a:latin typeface="Garamond" pitchFamily="18" charset="0"/>
              </a:rPr>
              <a:t>           about them.</a:t>
            </a:r>
          </a:p>
          <a:p>
            <a:pPr marL="0" indent="0">
              <a:buNone/>
            </a:pPr>
            <a:endParaRPr lang="en-US" sz="2400" dirty="0">
              <a:latin typeface="Garamond" pitchFamily="18" charset="0"/>
            </a:endParaRPr>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15536" y="-3"/>
            <a:ext cx="5528464"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14264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322</TotalTime>
  <Words>471</Words>
  <Application>Microsoft Macintosh PowerPoint</Application>
  <PresentationFormat>On-screen Show (4:3)</PresentationFormat>
  <Paragraphs>73</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 Black </vt:lpstr>
      <vt:lpstr>RED FOXES</vt:lpstr>
      <vt:lpstr>PowerPoint Presentation</vt:lpstr>
      <vt:lpstr>PowerPoint Presentation</vt:lpstr>
      <vt:lpstr>PowerPoint Presentation</vt:lpstr>
      <vt:lpstr>PowerPoint Presentation</vt:lpstr>
      <vt:lpstr>PowerPoint Presentation</vt:lpstr>
    </vt:vector>
  </TitlesOfParts>
  <Company>Saint Paul Parish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FOXES</dc:title>
  <dc:creator>Mobile Lab User 11</dc:creator>
  <cp:lastModifiedBy>Mobile Lab User 11</cp:lastModifiedBy>
  <cp:revision>34</cp:revision>
  <cp:lastPrinted>2018-01-18T17:02:17Z</cp:lastPrinted>
  <dcterms:created xsi:type="dcterms:W3CDTF">2018-01-04T17:01:51Z</dcterms:created>
  <dcterms:modified xsi:type="dcterms:W3CDTF">2018-01-18T17:03:33Z</dcterms:modified>
</cp:coreProperties>
</file>